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2" r:id="rId3"/>
    <p:sldId id="266" r:id="rId4"/>
    <p:sldId id="267" r:id="rId5"/>
    <p:sldId id="268" r:id="rId6"/>
    <p:sldId id="270" r:id="rId7"/>
    <p:sldId id="271" r:id="rId8"/>
    <p:sldId id="272" r:id="rId9"/>
    <p:sldId id="269" r:id="rId10"/>
    <p:sldId id="273" r:id="rId11"/>
    <p:sldId id="278" r:id="rId12"/>
    <p:sldId id="277" r:id="rId13"/>
    <p:sldId id="276" r:id="rId14"/>
    <p:sldId id="281" r:id="rId15"/>
    <p:sldId id="279" r:id="rId16"/>
    <p:sldId id="280" r:id="rId17"/>
    <p:sldId id="287" r:id="rId18"/>
    <p:sldId id="282" r:id="rId19"/>
    <p:sldId id="283" r:id="rId20"/>
    <p:sldId id="284" r:id="rId21"/>
    <p:sldId id="285" r:id="rId22"/>
    <p:sldId id="294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640A6B-AC1E-1AE1-1CFD-6E06BD453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95BA5F-47C6-C9A3-62D5-0B49EB7C0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B72875-6DD6-A562-E20D-3BA308B1E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1E0ED3-4597-FCEA-6867-A4B82A06E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B0B2CD-9B4B-ADEC-9E42-12348116C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56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C2D372-B09C-F290-3322-1763998F7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09DE68F-CF71-6941-73B1-CCA8FA320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AD57BB-11CB-C587-9910-2AD99793D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A91FC3-40E8-EEEB-ADB6-1CF0BDBF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FFA4CC-C0A1-0DC8-C5D2-B44042005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2874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0A25B9-5A30-2B72-E281-EE10DC352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A36B8FE-2E09-89DB-8871-714B8F0F1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477C37-9A2D-698D-0263-DE9318D0C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5A61B3-DDF0-781D-A17D-1E6382217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8B2CAC-438A-65C4-A83E-06A076D1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709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46917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25679" y="3841"/>
            <a:ext cx="127212" cy="685800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1E5082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38007" y="-1345"/>
            <a:ext cx="137546" cy="685800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640A8C-1E5C-F82E-982D-F5BE2053E4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91" y="0"/>
            <a:ext cx="48493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786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19792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57407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58654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983542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975317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312335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115670-867F-D6E0-61DE-F9067D62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CC7B2E-3FED-4F13-2A93-3BA3A69DB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848142-82D0-5A3E-0217-59A5D6083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BDB4B7-810D-65A6-58BF-F4F57579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952363-6042-7765-9242-23EECDEF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08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2043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1782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6710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8570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6333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861547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00466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841612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297071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57041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ED81F4-A1F9-AFA6-18F6-2E6FE50E4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A3A284-D3FF-3CFF-8D3C-327E07C2C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3BC4BE-3AC4-FFD5-7645-3481CDA0D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81E9F0-B32C-A4A4-FFE6-7FE2DAF3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EE68BB-640A-59C5-1917-BD5E10684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705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57690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200119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272EE1-EB18-BE51-FBDE-71B9CB7D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89C290-7890-4244-2E7D-956FD4B80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9A15EA-1119-FC9F-185C-4EC932573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BA7870-9EBE-A5FB-4057-03F47D8A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69CBD3-D32F-D06B-8EF0-3A8776E16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E8E3BE-FF89-2789-D37D-1E44AD3C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95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DF7AF5-D8BE-38FA-3C7E-D6DDC1BAB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998F12-087B-F81A-F66B-DEF7C82C6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0BDB22B-0E0A-B8FC-DB0F-AA93ABA57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D89DC2-BF53-AA8F-A25D-E4539DBA5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DF04E12-082F-1B1B-0E26-382712B66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5AAB6A4-EA19-E7B2-8BDE-5DAF08154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B49EB99-AB47-2027-F1F2-013080F20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4E41CB4-3EA6-B975-84D9-14D85760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68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86D83-EF84-A37B-292A-4E3EBA90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E88CD1D-28A9-4F48-9B4C-48ED0FBF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986E2C6-33FC-5128-A003-DAA9B75F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981811-125B-D549-D0A8-56435A986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20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B7C0DD0-00C1-ABF1-D3D7-433FE9D1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63F0D1B-1421-ACF7-B1C0-F9DFBAEA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E19C5C-0FFA-121C-B4FF-BABCCA21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04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A31E3C-58EC-0EC9-41D1-D3017708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120868-D009-ACB8-BEC4-85B705DC8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73E694-FAB0-96D9-CB73-62E1EABE4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A499F3-605A-C7DD-6C89-D131A5612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2EB952-DADF-746C-AF58-66F6D0BC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F6F35C-413D-FD65-2611-A094BD45E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79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8452BC-32F4-17FC-ACC9-BA0826C09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F21D481-D864-0E69-06ED-5A6006EFC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FDD086-78AA-2D9C-C2DA-ADA917453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79D1AA-E0F8-A09D-F476-994F1EF9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7FF0BD-1904-F950-D950-7395EB0F2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0B0EDB-614F-69E0-F460-AAE65CC7C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134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2731FD5-6118-2C89-30A8-0A9B8008F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F78BB2-AF38-5010-D11A-BA5A3583B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57382E-022A-E028-9B14-FBE477640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E2C29A-037C-4CD9-AE71-AAE3086EFFA4}" type="datetimeFigureOut">
              <a:rPr lang="it-IT" smtClean="0"/>
              <a:t>12/05/2024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2082F2-715F-B9BB-FB2D-9038731A6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9880A0-FB30-0951-1312-6235F1550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22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12/05/2024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5156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>
          <p15:clr>
            <a:srgbClr val="F26B43"/>
          </p15:clr>
        </p15:guide>
        <p15:guide id="2" pos="688">
          <p15:clr>
            <a:srgbClr val="F26B43"/>
          </p15:clr>
        </p15:guide>
        <p15:guide id="3" pos="7038">
          <p15:clr>
            <a:srgbClr val="F26B43"/>
          </p15:clr>
        </p15:guide>
        <p15:guide id="4" orient="horz" pos="3702">
          <p15:clr>
            <a:srgbClr val="F26B43"/>
          </p15:clr>
        </p15:guide>
        <p15:guide id="5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3012" y="758952"/>
            <a:ext cx="6214188" cy="3227514"/>
          </a:xfrm>
        </p:spPr>
        <p:txBody>
          <a:bodyPr>
            <a:normAutofit/>
          </a:bodyPr>
          <a:lstStyle/>
          <a:p>
            <a:pPr algn="ctr"/>
            <a:r>
              <a:rPr lang="it-IT" sz="4400" dirty="0"/>
              <a:t>RESPONSABILITA  PROFESSIONALE NELL’ASSISTENZA INFERMIERISTICA AL PAZIENTE BARIATRICO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1200" y="4954555"/>
            <a:ext cx="6096000" cy="1026368"/>
          </a:xfrm>
        </p:spPr>
        <p:txBody>
          <a:bodyPr>
            <a:normAutofit fontScale="92500" lnSpcReduction="10000"/>
          </a:bodyPr>
          <a:lstStyle/>
          <a:p>
            <a:r>
              <a:rPr lang="it-IT" sz="2800" b="1" cap="none" dirty="0">
                <a:solidFill>
                  <a:srgbClr val="FFC000"/>
                </a:solidFill>
              </a:rPr>
              <a:t>Dott.ssa </a:t>
            </a:r>
            <a:r>
              <a:rPr lang="it-IT" sz="2800" b="1" dirty="0">
                <a:solidFill>
                  <a:srgbClr val="FFC000"/>
                </a:solidFill>
              </a:rPr>
              <a:t>c. </a:t>
            </a:r>
            <a:r>
              <a:rPr lang="it-IT" sz="2800" b="1" cap="none" dirty="0">
                <a:solidFill>
                  <a:srgbClr val="FFC000"/>
                </a:solidFill>
              </a:rPr>
              <a:t>Porticati</a:t>
            </a:r>
          </a:p>
          <a:p>
            <a:r>
              <a:rPr lang="it-IT" sz="1400" dirty="0">
                <a:solidFill>
                  <a:srgbClr val="002060"/>
                </a:solidFill>
              </a:rPr>
              <a:t>AOUP Azienda Ospedaliera Universitaria Pisana chirurgia Bariatrica</a:t>
            </a:r>
          </a:p>
          <a:p>
            <a:endParaRPr lang="it-IT" sz="2800" b="1" cap="none" dirty="0">
              <a:solidFill>
                <a:srgbClr val="FFC000"/>
              </a:solidFill>
            </a:endParaRPr>
          </a:p>
          <a:p>
            <a:endParaRPr lang="it-IT" sz="2800" b="1" cap="none" dirty="0">
              <a:solidFill>
                <a:srgbClr val="FFC000"/>
              </a:solidFill>
            </a:endParaRPr>
          </a:p>
          <a:p>
            <a:endParaRPr lang="it-IT" sz="2800" b="1" dirty="0">
              <a:solidFill>
                <a:srgbClr val="FFC00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EF6F812-B1D3-A7AE-3FB8-6CDEF76E2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1877" y="6099048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6256D2-044B-113C-DDFA-4D0DA1447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71474"/>
            <a:ext cx="10820400" cy="6010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COMPILAZIONE DIARIO CLINICO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Ai fini sanzionatori è alla stregua di un atto pubblico legale, art. 69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 DPR 384/1990; pertanto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NON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deve contenere: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>
                <a:solidFill>
                  <a:srgbClr val="002060"/>
                </a:solidFill>
              </a:rPr>
              <a:t>Cancellature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Errori di dati anagrafici del paziente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Giudizi sugli interventi effettuati…altro</a:t>
            </a:r>
          </a:p>
          <a:p>
            <a:pPr marL="0" indent="0"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DEVE</a:t>
            </a:r>
            <a:r>
              <a:rPr lang="it-IT" dirty="0">
                <a:solidFill>
                  <a:srgbClr val="002060"/>
                </a:solidFill>
              </a:rPr>
              <a:t> contenere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Redazione in ordine cronologico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Firma dell’operatore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Annotazione di modifiche impreviste della condizioni del pz 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 	provvedimenti assistenziali e terapeutici adottati…altro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21A7262-2515-6280-2BB2-B86895069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5D9D1123-5EBE-4101-8EAA-C5BDE6362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23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C8498B-A64A-1A6F-7F82-E28016CB3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304800"/>
            <a:ext cx="11010900" cy="6181725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sz="3600" b="1" dirty="0">
                <a:solidFill>
                  <a:srgbClr val="FF0000"/>
                </a:solidFill>
              </a:rPr>
              <a:t>DIARIO INFERMIERISTICO</a:t>
            </a:r>
            <a:r>
              <a:rPr lang="it-IT" sz="3600" b="1" dirty="0"/>
              <a:t>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200" b="1" dirty="0">
                <a:solidFill>
                  <a:srgbClr val="002060"/>
                </a:solidFill>
              </a:rPr>
              <a:t>rappresenta inoltre una tutela legale qualora dovessero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rgbClr val="002060"/>
                </a:solidFill>
              </a:rPr>
              <a:t> insorgere contese medico / legali sia con i pazienti sia con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rgbClr val="002060"/>
                </a:solidFill>
              </a:rPr>
              <a:t> le strutture con le quali si lavora</a:t>
            </a:r>
          </a:p>
        </p:txBody>
      </p:sp>
      <p:pic>
        <p:nvPicPr>
          <p:cNvPr id="4" name="Immagine 3" descr="Immagine che contiene forniture per ufficio, calligrafia, Strumento per ufficio, persona&#10;&#10;Descrizione generata automaticamente">
            <a:extLst>
              <a:ext uri="{FF2B5EF4-FFF2-40B4-BE49-F238E27FC236}">
                <a16:creationId xmlns:a16="http://schemas.microsoft.com/office/drawing/2014/main" id="{756E38F4-2067-0C1A-9CBC-F915CFBA7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11" y="4266671"/>
            <a:ext cx="3070570" cy="1854062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DABE5D70-4ACC-6B02-C42E-F6983F24C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F844F56D-0298-ABB3-51F6-7F6075115B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684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7F22EA-718D-B401-0BCA-AADAAB068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6010275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</a:rPr>
              <a:t>ASSISTENZA AL PAZIENTE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>
                <a:solidFill>
                  <a:srgbClr val="002060"/>
                </a:solidFill>
              </a:rPr>
              <a:t>L’infermiere ha una posizione di garanzia nei confronti del paziente come sancito dalla Corte di Cassazione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Controllo in un paziente ricoverato, variazione delle condizioni,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parametri vitali, alterazione delle condizioni sanitarie dell’assistito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e segnalare l’insorgenza di eventuali complicanze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Per un intervento tempestivo del Medico sull’insorgenza di dubbi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ED9564B4-5617-40AD-1C8F-A65781A5C5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53759EFC-7EB7-4861-29A3-C2681A76F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609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0C3923-3AEF-6C51-978B-8FD75D9BD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57174"/>
            <a:ext cx="11306175" cy="6257925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RESPONSABILITÀ PROFESSIONALE </a:t>
            </a:r>
            <a:r>
              <a:rPr lang="it-IT" dirty="0">
                <a:solidFill>
                  <a:srgbClr val="002060"/>
                </a:solidFill>
              </a:rPr>
              <a:t>dell’infermiere è la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b="1" dirty="0">
                <a:solidFill>
                  <a:srgbClr val="002060"/>
                </a:solidFill>
              </a:rPr>
              <a:t>CONSAPEVOLEZZA</a:t>
            </a:r>
            <a:r>
              <a:rPr lang="it-IT" dirty="0">
                <a:solidFill>
                  <a:srgbClr val="002060"/>
                </a:solidFill>
              </a:rPr>
              <a:t> di assumere obblighi connessi allo svolgimento di un incarico specifico</a:t>
            </a:r>
            <a:r>
              <a:rPr lang="it-IT" dirty="0"/>
              <a:t>.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L’</a:t>
            </a:r>
            <a:r>
              <a:rPr lang="it-IT" b="1" dirty="0">
                <a:solidFill>
                  <a:srgbClr val="002060"/>
                </a:solidFill>
              </a:rPr>
              <a:t>INFERMIERE</a:t>
            </a:r>
            <a:r>
              <a:rPr lang="it-IT" dirty="0">
                <a:solidFill>
                  <a:srgbClr val="002060"/>
                </a:solidFill>
              </a:rPr>
              <a:t> deve mantenere un comportamento </a:t>
            </a:r>
            <a:r>
              <a:rPr lang="it-IT" b="1" dirty="0">
                <a:solidFill>
                  <a:srgbClr val="002060"/>
                </a:solidFill>
              </a:rPr>
              <a:t>IDONEO</a:t>
            </a:r>
            <a:r>
              <a:rPr lang="it-IT" dirty="0">
                <a:solidFill>
                  <a:srgbClr val="002060"/>
                </a:solidFill>
              </a:rPr>
              <a:t> e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b="1" dirty="0">
                <a:solidFill>
                  <a:srgbClr val="002060"/>
                </a:solidFill>
              </a:rPr>
              <a:t>CONGRUO</a:t>
            </a:r>
            <a:r>
              <a:rPr lang="it-IT" dirty="0">
                <a:solidFill>
                  <a:srgbClr val="002060"/>
                </a:solidFill>
              </a:rPr>
              <a:t> con i loro doveri professionali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Hanno diritto di prendere iniziative all’interno delle loro competenze specifiche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GLI ESERCENTI DELLE PROFESSIONI SANITARIE NELL’ESERCIZIO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 DELLE LORO FUNZIONI DEVONO ATTENERSI ALLE PRATICHE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 CLINICO ASSISTENZIALI E ALLE RACCOMANDAZIONI PREVISTE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 DALLE LINEE GUIDA</a:t>
            </a:r>
          </a:p>
          <a:p>
            <a:pPr marL="0" indent="0" algn="ctr">
              <a:buNone/>
            </a:pP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21B75F4-E910-107F-593E-5A46D3E50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D92BEEC-DC3F-3F4D-BC03-943BFE460F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39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C2C1EB-CBE5-65F7-72B8-EE68E510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49" y="257175"/>
            <a:ext cx="11496675" cy="5919788"/>
          </a:xfrm>
        </p:spPr>
        <p:txBody>
          <a:bodyPr/>
          <a:lstStyle/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L’INFERMIERE</a:t>
            </a:r>
            <a:r>
              <a:rPr lang="it-IT" dirty="0">
                <a:solidFill>
                  <a:srgbClr val="002060"/>
                </a:solidFill>
              </a:rPr>
              <a:t> ha più responsabilità verso: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PAZIENTI  </a:t>
            </a:r>
            <a:r>
              <a:rPr lang="it-IT" dirty="0">
                <a:solidFill>
                  <a:srgbClr val="002060"/>
                </a:solidFill>
              </a:rPr>
              <a:t>         	fornire cure sicure e di qualità, evitare errori, monitorare 			e segnalare eventuali problemi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COLLEGHI</a:t>
            </a:r>
            <a:r>
              <a:rPr lang="it-IT" dirty="0">
                <a:solidFill>
                  <a:srgbClr val="002060"/>
                </a:solidFill>
              </a:rPr>
              <a:t>          	collaborazione. Errori o omissioni devono essere 				comunicati e affrontati. Si lavora in equipe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ISTITUZIONI</a:t>
            </a:r>
            <a:r>
              <a:rPr lang="it-IT" dirty="0">
                <a:solidFill>
                  <a:srgbClr val="002060"/>
                </a:solidFill>
              </a:rPr>
              <a:t>	deve seguire procedure e politiche delle istituzioni per 			le quali si lavora, segnalare problemi e rischi di 					sicurezza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E94B1055-5F80-1F7B-3ADD-F74402A031E1}"/>
              </a:ext>
            </a:extLst>
          </p:cNvPr>
          <p:cNvSpPr/>
          <p:nvPr/>
        </p:nvSpPr>
        <p:spPr>
          <a:xfrm>
            <a:off x="2260306" y="2406564"/>
            <a:ext cx="523875" cy="31432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843E084-FD37-2097-E162-9AAED5F35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493" y="3217069"/>
            <a:ext cx="548688" cy="365792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3BDBC29-226E-EEBA-6E5A-5274F4EA1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306" y="4079041"/>
            <a:ext cx="548688" cy="365792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2F1A5E3B-99F7-C37B-2600-4A2BE3990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024ED37-5353-FA39-DD6D-EB9B91FA73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71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F79AD6-7C9B-382F-1337-7D8B33567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342900"/>
            <a:ext cx="11468100" cy="6115050"/>
          </a:xfrm>
        </p:spPr>
        <p:txBody>
          <a:bodyPr/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RESPONSABILITA’ CIVILE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Cambia se si lavora in una struttura pubblica o privata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Struttura </a:t>
            </a:r>
            <a:r>
              <a:rPr lang="it-IT" dirty="0">
                <a:solidFill>
                  <a:srgbClr val="FF0000"/>
                </a:solidFill>
              </a:rPr>
              <a:t>pubblica</a:t>
            </a:r>
            <a:r>
              <a:rPr lang="it-IT" dirty="0">
                <a:solidFill>
                  <a:srgbClr val="002060"/>
                </a:solidFill>
              </a:rPr>
              <a:t>:	sarà applicata una responsabilità contrattuale: 					spetterà all’assistito dimostrare di aver subito un 				danno fornendo il nesso tra la condotta 						dell’infermiere e il danno arrecato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Struttura </a:t>
            </a:r>
            <a:r>
              <a:rPr lang="it-IT" dirty="0">
                <a:solidFill>
                  <a:srgbClr val="FF0000"/>
                </a:solidFill>
              </a:rPr>
              <a:t>privata</a:t>
            </a:r>
            <a:r>
              <a:rPr lang="it-IT" dirty="0">
                <a:solidFill>
                  <a:srgbClr val="002060"/>
                </a:solidFill>
              </a:rPr>
              <a:t>: 		sarà applicata una responsabilità contrattuale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Danno risarcibile causato da azioni violazioni e omissioni, atteggiamenti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determinati da </a:t>
            </a:r>
            <a:r>
              <a:rPr lang="it-IT" b="1" dirty="0">
                <a:solidFill>
                  <a:srgbClr val="FF0000"/>
                </a:solidFill>
              </a:rPr>
              <a:t>NEGLIGENZA, IMPERIZIA e IMPRUDENZA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CE42AA0-7CE5-8AB6-E465-04DD21C4C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13F4A73-C639-7E0D-8A96-1487800836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4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B34DA6-5273-B01B-73F7-E00177F8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352424"/>
            <a:ext cx="11144250" cy="6124575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NEGLIGENZA</a:t>
            </a:r>
            <a:r>
              <a:rPr lang="it-IT" dirty="0"/>
              <a:t> : 	</a:t>
            </a:r>
            <a:r>
              <a:rPr lang="it-IT" dirty="0">
                <a:solidFill>
                  <a:srgbClr val="002060"/>
                </a:solidFill>
              </a:rPr>
              <a:t>si astiene da fare una pratica che avrebbe potuto o 			dovuto eseguire. Quando si agisce senza attenzione o 			cura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IMPRUDENZA</a:t>
            </a:r>
            <a:r>
              <a:rPr lang="it-IT" dirty="0"/>
              <a:t>: 	</a:t>
            </a:r>
            <a:r>
              <a:rPr lang="it-IT" dirty="0">
                <a:solidFill>
                  <a:srgbClr val="002060"/>
                </a:solidFill>
              </a:rPr>
              <a:t>chi esegue una pratica che non sa fare e pretende di 			farla mettendo a repentaglio la vita altrui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IMPERIZIA</a:t>
            </a:r>
            <a:r>
              <a:rPr lang="it-IT" dirty="0"/>
              <a:t> : 	</a:t>
            </a:r>
            <a:r>
              <a:rPr lang="it-IT" dirty="0">
                <a:solidFill>
                  <a:srgbClr val="002060"/>
                </a:solidFill>
              </a:rPr>
              <a:t>conseguenza dell’impreparazione, inesperienza o 			scarse capacità tecniche del soggetto che agisce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8905334-9C64-88ED-5B17-8F1578E8B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7E22E570-BBAA-BD75-EB8C-49622FACB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565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5C63DF-BD67-9BF8-08DC-0D32F3B41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219075"/>
            <a:ext cx="11115675" cy="6419850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>
                <a:solidFill>
                  <a:srgbClr val="FF0000"/>
                </a:solidFill>
              </a:rPr>
              <a:t>RESPONSABILITÀ CIVILE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Come ad esempio Violazione di: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Consenso informato: </a:t>
            </a:r>
            <a:r>
              <a:rPr lang="it-IT" dirty="0"/>
              <a:t>		</a:t>
            </a:r>
            <a:r>
              <a:rPr lang="it-IT" dirty="0">
                <a:solidFill>
                  <a:srgbClr val="002060"/>
                </a:solidFill>
              </a:rPr>
              <a:t>legge 219/2017 decreta tra le 							competenze infermieristiche 							l’informazione di procedure e trattamenti 					al paziente per evitare controversie legali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Privacy e riservatezza: </a:t>
            </a:r>
            <a:r>
              <a:rPr lang="it-IT" dirty="0"/>
              <a:t>	</a:t>
            </a:r>
            <a:r>
              <a:rPr lang="it-IT" dirty="0">
                <a:solidFill>
                  <a:srgbClr val="002060"/>
                </a:solidFill>
              </a:rPr>
              <a:t>l’infermiere rispetta la privacy del pz, 					mantiene la riservatezza sullo stato 						dell’assistito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A4AA65C-ECFE-B012-F680-92D17E73D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AE5AAF29-083E-8B33-291A-25496A9DC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69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18626B-423F-0748-6611-112360642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257175"/>
            <a:ext cx="11020425" cy="6362700"/>
          </a:xfrm>
        </p:spPr>
        <p:txBody>
          <a:bodyPr/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SANZIONI DISCIPLINARI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Conservative: </a:t>
            </a:r>
            <a:r>
              <a:rPr lang="it-IT" dirty="0"/>
              <a:t>	</a:t>
            </a:r>
            <a:r>
              <a:rPr lang="it-IT" dirty="0">
                <a:solidFill>
                  <a:srgbClr val="002060"/>
                </a:solidFill>
              </a:rPr>
              <a:t>rimprovero verbale, scritto o sospensione dal 				servizio e/o retribuzione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Espulsive: </a:t>
            </a:r>
            <a:r>
              <a:rPr lang="it-IT" dirty="0"/>
              <a:t>		</a:t>
            </a:r>
            <a:r>
              <a:rPr lang="it-IT" dirty="0">
                <a:solidFill>
                  <a:srgbClr val="002060"/>
                </a:solidFill>
              </a:rPr>
              <a:t>licenziamento per giustificato motivo o giusta causa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4FFC6EF-F148-B83D-91C2-F61A84F3F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705C1682-B7DF-85AD-24DC-BC6CC48AC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8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4E56A6-61CE-EC40-F814-8F766A41E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447675"/>
            <a:ext cx="11010900" cy="5729288"/>
          </a:xfrm>
        </p:spPr>
        <p:txBody>
          <a:bodyPr/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RESPONSABILITA’ PENALE</a:t>
            </a:r>
          </a:p>
          <a:p>
            <a:pPr marL="0" indent="0">
              <a:buNone/>
            </a:pPr>
            <a:endParaRPr lang="it-IT" sz="3600" b="1" dirty="0"/>
          </a:p>
          <a:p>
            <a:pPr marL="0" indent="0">
              <a:buNone/>
            </a:pPr>
            <a:endParaRPr lang="it-IT" sz="3600" b="1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Un evento morte o lesione grave il professionista risponderà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penalmente </a:t>
            </a:r>
            <a:r>
              <a:rPr lang="it-IT" dirty="0">
                <a:solidFill>
                  <a:srgbClr val="FF0000"/>
                </a:solidFill>
              </a:rPr>
              <a:t>SOLO</a:t>
            </a:r>
            <a:r>
              <a:rPr lang="it-IT" dirty="0">
                <a:solidFill>
                  <a:srgbClr val="002060"/>
                </a:solidFill>
              </a:rPr>
              <a:t> in caso di </a:t>
            </a:r>
            <a:r>
              <a:rPr lang="it-IT" dirty="0">
                <a:solidFill>
                  <a:srgbClr val="FF0000"/>
                </a:solidFill>
              </a:rPr>
              <a:t>COLPA GRAVE </a:t>
            </a:r>
            <a:r>
              <a:rPr lang="it-IT" dirty="0">
                <a:solidFill>
                  <a:srgbClr val="002060"/>
                </a:solidFill>
              </a:rPr>
              <a:t>e anche in questo caso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verrà meno se l’infermiere nell’esercizio della sua attività abbia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rispettato le linee guida e le pratiche cliniche assistenziali </a:t>
            </a:r>
            <a:r>
              <a:rPr lang="it-IT" dirty="0">
                <a:solidFill>
                  <a:srgbClr val="FF0000"/>
                </a:solidFill>
              </a:rPr>
              <a:t>L. 24/2017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 (legge Gelli-Bianco)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D83820B-591F-0B93-C1EC-D3EE81431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D94C0E5-1846-DD14-62B5-0863458665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628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F3AB45-E340-6E8A-F608-6DBE4E8E7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600" dirty="0">
                <a:solidFill>
                  <a:srgbClr val="002060"/>
                </a:solidFill>
              </a:rPr>
              <a:t>INFERMIERE</a:t>
            </a:r>
            <a:r>
              <a:rPr lang="it-IT" sz="3600" dirty="0"/>
              <a:t>                                             </a:t>
            </a:r>
            <a:r>
              <a:rPr lang="it-IT" sz="3600" dirty="0">
                <a:solidFill>
                  <a:srgbClr val="002060"/>
                </a:solidFill>
              </a:rPr>
              <a:t>PROFESSIONISTA</a:t>
            </a:r>
          </a:p>
          <a:p>
            <a:pPr marL="0" indent="0">
              <a:buNone/>
            </a:pPr>
            <a:endParaRPr lang="it-IT" sz="3600" dirty="0"/>
          </a:p>
          <a:p>
            <a:pPr marL="0" indent="0" algn="ctr">
              <a:buNone/>
            </a:pPr>
            <a:r>
              <a:rPr lang="it-IT" sz="3600" dirty="0">
                <a:solidFill>
                  <a:srgbClr val="002060"/>
                </a:solidFill>
              </a:rPr>
              <a:t>EVOLUZIONE DELLA PROFESSIONE</a:t>
            </a:r>
          </a:p>
          <a:p>
            <a:pPr marL="0" indent="0" algn="ctr">
              <a:buNone/>
            </a:pPr>
            <a:endParaRPr lang="it-IT" sz="3600" dirty="0">
              <a:solidFill>
                <a:srgbClr val="002060"/>
              </a:solidFill>
            </a:endParaRP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D0D80C20-EB86-DC0D-C4E7-3E6547963397}"/>
              </a:ext>
            </a:extLst>
          </p:cNvPr>
          <p:cNvSpPr/>
          <p:nvPr/>
        </p:nvSpPr>
        <p:spPr>
          <a:xfrm>
            <a:off x="4162425" y="2419350"/>
            <a:ext cx="3028950" cy="13335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808013E-1C7D-7B04-4D96-F73663370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04896"/>
            <a:ext cx="9845893" cy="3657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839AC91-8381-B45E-5D74-AD5779B52C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69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D03FCB-CD93-02D4-B355-66C2FFCB3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419100"/>
            <a:ext cx="11410950" cy="6019800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</a:rPr>
              <a:t>IN SINTESI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Gli aspetti legali / infermieristici richiedono 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attenzione, conoscenza delle leggi, rispetto dei principi etici </a:t>
            </a:r>
          </a:p>
          <a:p>
            <a:pPr marL="0" indent="0" algn="ctr"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per garantire la cura – qualità protezione per i pazienti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E1BB6F0-02D9-285E-E6DF-447D4BEF5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D452BA-3CAA-048F-FA90-4D6D2C8BFB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78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6278" y="758952"/>
            <a:ext cx="5249402" cy="3227514"/>
          </a:xfrm>
        </p:spPr>
        <p:txBody>
          <a:bodyPr/>
          <a:lstStyle/>
          <a:p>
            <a:pPr algn="ctr"/>
            <a:r>
              <a:rPr lang="it-IT" dirty="0"/>
              <a:t>Grazie </a:t>
            </a:r>
            <a:br>
              <a:rPr lang="it-IT" dirty="0"/>
            </a:br>
            <a:r>
              <a:rPr lang="it-IT"/>
              <a:t>per l’attenzione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763513-8EBF-4C16-FABA-E5823342D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61626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3900" b="1" dirty="0">
                <a:solidFill>
                  <a:srgbClr val="FF0000"/>
                </a:solidFill>
              </a:rPr>
              <a:t>L. 833/1978 nasce </a:t>
            </a:r>
            <a:r>
              <a:rPr lang="it-IT" sz="3900" b="1" dirty="0" err="1">
                <a:solidFill>
                  <a:srgbClr val="FF0000"/>
                </a:solidFill>
              </a:rPr>
              <a:t>ssn</a:t>
            </a:r>
            <a:r>
              <a:rPr lang="it-IT" sz="39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Dm739/94                      </a:t>
            </a:r>
            <a:r>
              <a:rPr lang="it-IT" dirty="0">
                <a:solidFill>
                  <a:srgbClr val="002060"/>
                </a:solidFill>
              </a:rPr>
              <a:t>INFERMIERE PROFESSIONALE </a:t>
            </a:r>
            <a:r>
              <a:rPr lang="it-IT" dirty="0">
                <a:solidFill>
                  <a:srgbClr val="FF0000"/>
                </a:solidFill>
              </a:rPr>
              <a:t>MANSIONARIO 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La professione cambia da 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PROFESSIONE SANITARIA AUSILIARIA 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(infermiere ausiliario del Medico)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a 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PROFESSIONE SANITARIA  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(infermiere PROFESSIONALE)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/>
              <a:t>		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F4B7F7B5-60D3-6625-4BDF-AD3963B3A8D4}"/>
              </a:ext>
            </a:extLst>
          </p:cNvPr>
          <p:cNvSpPr/>
          <p:nvPr/>
        </p:nvSpPr>
        <p:spPr>
          <a:xfrm>
            <a:off x="2543369" y="1303954"/>
            <a:ext cx="1343997" cy="609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CDF7B11-4D50-270B-4D56-FC583BBEC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110" y="6410325"/>
            <a:ext cx="9845893" cy="3657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FE64999-1240-7FD5-5172-5D107AC83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7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62C716-1DED-3926-DBDE-7C4637BA5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575"/>
            <a:ext cx="10515600" cy="6172200"/>
          </a:xfrm>
        </p:spPr>
        <p:txBody>
          <a:bodyPr/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L. 42/1999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>
                <a:solidFill>
                  <a:srgbClr val="002060"/>
                </a:solidFill>
              </a:rPr>
              <a:t>ABOLIZIONE DEL MANSIONARIO INFERMIERISTICO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L’infermiere passa da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mansione tecnica (</a:t>
            </a:r>
            <a:r>
              <a:rPr lang="it-IT" dirty="0">
                <a:solidFill>
                  <a:srgbClr val="FF0000"/>
                </a:solidFill>
              </a:rPr>
              <a:t>PROFESSIONALE</a:t>
            </a:r>
            <a:r>
              <a:rPr lang="it-IT" dirty="0">
                <a:solidFill>
                  <a:srgbClr val="002060"/>
                </a:solidFill>
              </a:rPr>
              <a:t>) 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a quella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intellettuale (</a:t>
            </a:r>
            <a:r>
              <a:rPr lang="it-IT" dirty="0">
                <a:solidFill>
                  <a:srgbClr val="FF0000"/>
                </a:solidFill>
              </a:rPr>
              <a:t>PROFESSIONISTA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2BFEE0D-7070-F742-4E9D-28D21CF73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028" y="6398879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9F3BC3AC-879D-504F-7E88-62B36BB747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275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163E6A-09ED-DA9A-F26D-3A4C5D661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428625"/>
            <a:ext cx="10487025" cy="6019800"/>
          </a:xfrm>
          <a:noFill/>
        </p:spPr>
        <p:txBody>
          <a:bodyPr/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L.251/2000</a:t>
            </a:r>
            <a:endParaRPr lang="it-IT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200" dirty="0">
                <a:solidFill>
                  <a:srgbClr val="002060"/>
                </a:solidFill>
              </a:rPr>
              <a:t>Disciplina tutte le professioni sanitarie infermieristiche e stabilisce che il professionista sanitario non dipende più dal medico ma ha un agire indipendente</a:t>
            </a:r>
          </a:p>
          <a:p>
            <a:pPr marL="0" indent="0" algn="ctr">
              <a:buNone/>
            </a:pPr>
            <a:endParaRPr lang="it-IT" sz="32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3200" dirty="0">
                <a:solidFill>
                  <a:srgbClr val="002060"/>
                </a:solidFill>
              </a:rPr>
              <a:t>Nasce la 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rgbClr val="FF0000"/>
                </a:solidFill>
              </a:rPr>
              <a:t>DIRIGENZA INFERMIERISTICA</a:t>
            </a:r>
          </a:p>
          <a:p>
            <a:pPr marL="0" indent="0" algn="ctr">
              <a:buNone/>
            </a:pPr>
            <a:endParaRPr lang="it-IT" sz="3200" b="1" dirty="0">
              <a:solidFill>
                <a:srgbClr val="FF000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EAF3840B-2423-8A4D-1026-B91D71D71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603" y="6492208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6A921D0-51BE-DC4F-4DE0-E1C42D834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420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774D2F-122D-1B16-1C0A-D5B552DF1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5" y="447675"/>
            <a:ext cx="11125200" cy="5981700"/>
          </a:xfrm>
        </p:spPr>
        <p:txBody>
          <a:bodyPr/>
          <a:lstStyle/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Nel corso degli anni l’infermiere ha conquistato ed acquisito: 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>
                <a:solidFill>
                  <a:srgbClr val="FF0000"/>
                </a:solidFill>
              </a:rPr>
              <a:t>Autonomia professionale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	Competenze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	Responsabilità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grazie ad una </a:t>
            </a:r>
            <a:r>
              <a:rPr lang="it-IT" b="1" dirty="0">
                <a:solidFill>
                  <a:srgbClr val="FF0000"/>
                </a:solidFill>
              </a:rPr>
              <a:t>evoluzione normativa e formativa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adeguando questo ruolo ai cambiamenti scientifico, etico-sociale e culturale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9D067419-1864-A7CF-BA75-0B77659A7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03" y="6492208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203EDB18-A13D-ACBB-4F93-A20ECDD23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089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5A9016-DA4F-1B78-7D5F-C7CA709C6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850"/>
            <a:ext cx="10515600" cy="6134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>
                <a:solidFill>
                  <a:srgbClr val="FF0000"/>
                </a:solidFill>
              </a:rPr>
              <a:t>D.M. 39/1994 n°739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L’infermiere, professionista sanitario, acquisisce l’onere della responsabilità giuridica del proprio operato</a:t>
            </a:r>
          </a:p>
          <a:p>
            <a:pPr marL="0" indent="0">
              <a:buNone/>
            </a:pPr>
            <a:endParaRPr lang="it-IT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Responsabilità che può essere di natura</a:t>
            </a:r>
          </a:p>
          <a:p>
            <a:pPr marL="0" indent="0">
              <a:buNone/>
            </a:pPr>
            <a:endParaRPr lang="it-IT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	</a:t>
            </a:r>
            <a:r>
              <a:rPr lang="it-IT" sz="3200" dirty="0">
                <a:solidFill>
                  <a:srgbClr val="FF0000"/>
                </a:solidFill>
              </a:rPr>
              <a:t>PENALE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FF0000"/>
                </a:solidFill>
              </a:rPr>
              <a:t>	CIVILE 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FF0000"/>
                </a:solidFill>
              </a:rPr>
              <a:t>	DISCIPLINARE</a:t>
            </a:r>
          </a:p>
          <a:p>
            <a:pPr marL="0" indent="0">
              <a:buNone/>
            </a:pPr>
            <a:endParaRPr lang="it-IT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17557F7-225B-D579-B2A0-D19ABA272B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053" y="6457950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ACF2DF3-897D-38EC-8190-4831667B7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097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414502-347E-DD49-6A6D-4209A0BA6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574"/>
            <a:ext cx="10515600" cy="60674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lain" startAt="2009"/>
            </a:pPr>
            <a:r>
              <a:rPr lang="it-IT" sz="3500" b="1" dirty="0">
                <a:solidFill>
                  <a:srgbClr val="FF0000"/>
                </a:solidFill>
              </a:rPr>
              <a:t>  NUOVO CODICE DEONTOLOGICO</a:t>
            </a:r>
          </a:p>
          <a:p>
            <a:pPr marL="514350" indent="-514350">
              <a:buAutoNum type="arabicPlain" startAt="2009"/>
            </a:pP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2060"/>
                </a:solidFill>
              </a:rPr>
              <a:t>Stabilisce</a:t>
            </a:r>
            <a:r>
              <a:rPr lang="it-IT" sz="2400" dirty="0">
                <a:solidFill>
                  <a:srgbClr val="002060"/>
                </a:solidFill>
              </a:rPr>
              <a:t> all’infermiere un profilo professionale, riconoscendolo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Professionista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Intellettuale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Autonomo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Responsabile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2060"/>
                </a:solidFill>
              </a:rPr>
              <a:t>Definisce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Competenze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Ambiti operativi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Interazioni con altri operatori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Aree formazione specialistiche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2060"/>
                </a:solidFill>
              </a:rPr>
              <a:t>Riconosce</a:t>
            </a:r>
            <a:r>
              <a:rPr lang="it-IT" dirty="0">
                <a:solidFill>
                  <a:srgbClr val="002060"/>
                </a:solidFill>
              </a:rPr>
              <a:t> la 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RESPONSABILITA’ PROFESSIONALE</a:t>
            </a:r>
          </a:p>
          <a:p>
            <a:pPr marL="0" indent="0" algn="ctr">
              <a:buNone/>
            </a:pP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95E111A-59E2-E986-F312-68FBC9168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778" y="6492208"/>
            <a:ext cx="9845893" cy="36579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236D195-F8FA-8BD9-6507-7EC10D65C2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60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28CD15-0F5C-6EDB-144D-83CEF41D9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04800"/>
            <a:ext cx="10858500" cy="6181725"/>
          </a:xfrm>
        </p:spPr>
        <p:txBody>
          <a:bodyPr/>
          <a:lstStyle/>
          <a:p>
            <a:pPr marL="0" indent="0" algn="ctr">
              <a:buNone/>
            </a:pPr>
            <a:endParaRPr lang="it-IT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</a:rPr>
              <a:t>DOVE L’ INFERMIERE PUÒ INCORRERE IN ERRORI?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marL="0" indent="0">
              <a:buNone/>
            </a:pPr>
            <a:r>
              <a:rPr lang="it-IT" dirty="0"/>
              <a:t>		</a:t>
            </a:r>
            <a:r>
              <a:rPr lang="it-IT" sz="3200" b="1" dirty="0">
                <a:solidFill>
                  <a:srgbClr val="002060"/>
                </a:solidFill>
              </a:rPr>
              <a:t>Gestione terapia</a:t>
            </a:r>
          </a:p>
          <a:p>
            <a:pPr marL="0" indent="0">
              <a:buNone/>
            </a:pPr>
            <a:endParaRPr lang="it-IT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rgbClr val="002060"/>
                </a:solidFill>
              </a:rPr>
              <a:t>			Compilazione di diario clinico</a:t>
            </a:r>
          </a:p>
          <a:p>
            <a:pPr marL="0" indent="0">
              <a:buNone/>
            </a:pPr>
            <a:endParaRPr lang="it-IT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rgbClr val="002060"/>
                </a:solidFill>
              </a:rPr>
              <a:t>						Assistenza al paziente </a:t>
            </a:r>
          </a:p>
        </p:txBody>
      </p:sp>
      <p:pic>
        <p:nvPicPr>
          <p:cNvPr id="4" name="Immagine 3" descr="Immagine che contiene dadi, Gioco di dadi, rosso&#10;&#10;Descrizione generata automaticamente">
            <a:extLst>
              <a:ext uri="{FF2B5EF4-FFF2-40B4-BE49-F238E27FC236}">
                <a16:creationId xmlns:a16="http://schemas.microsoft.com/office/drawing/2014/main" id="{A0EEB817-988C-CB1C-AFF7-5ADF17433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2" y="4346713"/>
            <a:ext cx="3438939" cy="1835426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39A90D9A-EEC5-D37A-288D-AFBA9AA6A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446297"/>
            <a:ext cx="9845893" cy="3657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87B4804-CF71-E4FE-E0E7-1FFEDF312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2745" y="87312"/>
            <a:ext cx="2822695" cy="6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61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896</Words>
  <Application>Microsoft Office PowerPoint</Application>
  <PresentationFormat>Widescreen</PresentationFormat>
  <Paragraphs>183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Wingdings</vt:lpstr>
      <vt:lpstr>Tema di Office</vt:lpstr>
      <vt:lpstr>RetrospectVTI</vt:lpstr>
      <vt:lpstr>RESPONSABILITA  PROFESSIONALE NELL’ASSISTENZA INFERMIERISTICA AL PAZIENTE BARIATRICO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 per l’attenzione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nel corso</dc:title>
  <dc:creator>cristina porticati</dc:creator>
  <cp:lastModifiedBy>cristina porticati</cp:lastModifiedBy>
  <cp:revision>85</cp:revision>
  <dcterms:created xsi:type="dcterms:W3CDTF">2024-03-10T15:53:53Z</dcterms:created>
  <dcterms:modified xsi:type="dcterms:W3CDTF">2024-05-12T16:13:15Z</dcterms:modified>
</cp:coreProperties>
</file>